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7772400" cy="11887200"/>
  <p:notesSz cx="6858000" cy="9144000"/>
  <p:embeddedFontLst>
    <p:embeddedFont>
      <p:font typeface="Barlow" pitchFamily="2" charset="77"/>
      <p:regular r:id="rId18"/>
      <p:bold r:id="rId19"/>
      <p:italic r:id="rId20"/>
      <p:boldItalic r:id="rId21"/>
    </p:embeddedFont>
    <p:embeddedFont>
      <p:font typeface="Barlow Bold" pitchFamily="2" charset="77"/>
      <p:regular r:id="rId22"/>
      <p:bold r:id="rId23"/>
    </p:embeddedFont>
    <p:embeddedFont>
      <p:font typeface="Barlow Light" panose="020F0302020204030204" pitchFamily="34" charset="0"/>
      <p:regular r:id="rId24"/>
      <p:italic r:id="rId25"/>
    </p:embeddedFont>
    <p:embeddedFont>
      <p:font typeface="Barlow Medium" panose="020F0502020204030204" pitchFamily="34" charset="0"/>
      <p:regular r:id="rId26"/>
      <p:italic r:id="rId27"/>
    </p:embeddedFont>
    <p:embeddedFont>
      <p:font typeface="Barlow Semi-Bold" pitchFamily="2" charset="77"/>
      <p:regular r:id="rId28"/>
      <p:bold r:id="rId29"/>
    </p:embeddedFont>
    <p:embeddedFont>
      <p:font typeface="Barlow SemiCondensed" pitchFamily="2" charset="77"/>
      <p:regular r:id="rId30"/>
    </p:embeddedFont>
    <p:embeddedFont>
      <p:font typeface="Barlow Ultra-Bold" pitchFamily="2" charset="77"/>
      <p:regular r:id="rId31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nva Sans Bold" panose="020B0803030501040103" pitchFamily="34" charset="0"/>
      <p:regular r:id="rId37"/>
      <p:bold r:id="rId38"/>
    </p:embeddedFont>
    <p:embeddedFont>
      <p:font typeface="Poppins Bold" pitchFamily="2" charset="77"/>
      <p:regular r:id="rId39"/>
      <p:bold r:id="rId40"/>
    </p:embeddedFont>
    <p:embeddedFont>
      <p:font typeface="Poppins Semi-Bold" pitchFamily="2" charset="77"/>
      <p:regular r:id="rId41"/>
      <p:bold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558" autoAdjust="0"/>
  </p:normalViewPr>
  <p:slideViewPr>
    <p:cSldViewPr>
      <p:cViewPr varScale="1">
        <p:scale>
          <a:sx n="69" d="100"/>
          <a:sy n="69" d="100"/>
        </p:scale>
        <p:origin x="912" y="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ableStyles" Target="tableStyles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-4511627" y="3517358"/>
            <a:ext cx="12733605" cy="5565646"/>
          </a:xfrm>
          <a:custGeom>
            <a:avLst/>
            <a:gdLst/>
            <a:ahLst/>
            <a:cxnLst/>
            <a:rect l="l" t="t" r="r" b="b"/>
            <a:pathLst>
              <a:path w="12733605" h="5565646">
                <a:moveTo>
                  <a:pt x="12733605" y="5565647"/>
                </a:moveTo>
                <a:lnTo>
                  <a:pt x="0" y="5565647"/>
                </a:lnTo>
                <a:lnTo>
                  <a:pt x="0" y="0"/>
                </a:lnTo>
                <a:lnTo>
                  <a:pt x="12733605" y="0"/>
                </a:lnTo>
                <a:lnTo>
                  <a:pt x="12733605" y="556564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561129">
            <a:off x="-4585118" y="5983807"/>
            <a:ext cx="11884938" cy="4040879"/>
          </a:xfrm>
          <a:custGeom>
            <a:avLst/>
            <a:gdLst/>
            <a:ahLst/>
            <a:cxnLst/>
            <a:rect l="l" t="t" r="r" b="b"/>
            <a:pathLst>
              <a:path w="11884938" h="4040879">
                <a:moveTo>
                  <a:pt x="0" y="0"/>
                </a:moveTo>
                <a:lnTo>
                  <a:pt x="11884939" y="0"/>
                </a:lnTo>
                <a:lnTo>
                  <a:pt x="11884939" y="4040879"/>
                </a:lnTo>
                <a:lnTo>
                  <a:pt x="0" y="40408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23366" y="5163365"/>
            <a:ext cx="4058102" cy="4058102"/>
          </a:xfrm>
          <a:custGeom>
            <a:avLst/>
            <a:gdLst/>
            <a:ahLst/>
            <a:cxnLst/>
            <a:rect l="l" t="t" r="r" b="b"/>
            <a:pathLst>
              <a:path w="4058102" h="4058102">
                <a:moveTo>
                  <a:pt x="0" y="0"/>
                </a:moveTo>
                <a:lnTo>
                  <a:pt x="4058102" y="0"/>
                </a:lnTo>
                <a:lnTo>
                  <a:pt x="4058102" y="4058103"/>
                </a:lnTo>
                <a:lnTo>
                  <a:pt x="0" y="40581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5417771"/>
            <a:ext cx="3504897" cy="350489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176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87518" y="5574250"/>
            <a:ext cx="3236333" cy="323633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7F2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176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2225074">
            <a:off x="-556485" y="7154621"/>
            <a:ext cx="2331720" cy="7613022"/>
            <a:chOff x="0" y="0"/>
            <a:chExt cx="812800" cy="265377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2653777"/>
            </a:xfrm>
            <a:custGeom>
              <a:avLst/>
              <a:gdLst/>
              <a:ahLst/>
              <a:cxnLst/>
              <a:rect l="l" t="t" r="r" b="b"/>
              <a:pathLst>
                <a:path w="812800" h="2653777">
                  <a:moveTo>
                    <a:pt x="0" y="0"/>
                  </a:moveTo>
                  <a:lnTo>
                    <a:pt x="812800" y="0"/>
                  </a:lnTo>
                  <a:lnTo>
                    <a:pt x="812800" y="2653777"/>
                  </a:lnTo>
                  <a:lnTo>
                    <a:pt x="0" y="2653777"/>
                  </a:lnTo>
                  <a:close/>
                </a:path>
              </a:pathLst>
            </a:custGeom>
            <a:solidFill>
              <a:srgbClr val="1B226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176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254037" y="7154897"/>
            <a:ext cx="4264811" cy="571058"/>
            <a:chOff x="0" y="0"/>
            <a:chExt cx="3268477" cy="406400"/>
          </a:xfrm>
        </p:grpSpPr>
        <p:sp>
          <p:nvSpPr>
            <p:cNvPr id="17" name="Freeform 17"/>
            <p:cNvSpPr/>
            <p:nvPr/>
          </p:nvSpPr>
          <p:spPr>
            <a:xfrm>
              <a:off x="203200" y="-326"/>
              <a:ext cx="2862077" cy="407051"/>
            </a:xfrm>
            <a:custGeom>
              <a:avLst/>
              <a:gdLst/>
              <a:ahLst/>
              <a:cxnLst/>
              <a:rect l="l" t="t" r="r" b="b"/>
              <a:pathLst>
                <a:path w="2862077" h="407051">
                  <a:moveTo>
                    <a:pt x="2862077" y="326"/>
                  </a:moveTo>
                  <a:cubicBezTo>
                    <a:pt x="2789264" y="0"/>
                    <a:pt x="2721842" y="38659"/>
                    <a:pt x="2685342" y="101663"/>
                  </a:cubicBezTo>
                  <a:cubicBezTo>
                    <a:pt x="2648841" y="164667"/>
                    <a:pt x="2648841" y="242385"/>
                    <a:pt x="2685342" y="305389"/>
                  </a:cubicBezTo>
                  <a:cubicBezTo>
                    <a:pt x="2721842" y="368393"/>
                    <a:pt x="2789264" y="407052"/>
                    <a:pt x="2862077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BC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4349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176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655364" y="523353"/>
            <a:ext cx="3668184" cy="86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6"/>
              </a:lnSpc>
            </a:pPr>
            <a:r>
              <a:rPr lang="en-US" sz="2970">
                <a:solidFill>
                  <a:srgbClr val="000000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2070531" y="1614463"/>
            <a:ext cx="1402276" cy="1402270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2394669" y="2769167"/>
            <a:ext cx="4831177" cy="1292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3"/>
              </a:lnSpc>
            </a:pPr>
            <a:r>
              <a:rPr lang="en-US" sz="7602">
                <a:solidFill>
                  <a:srgbClr val="222A74"/>
                </a:solidFill>
                <a:latin typeface="Barlow Ultra-Bold"/>
              </a:rPr>
              <a:t>R.P.M.S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65356" y="5122837"/>
            <a:ext cx="3324670" cy="491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02"/>
              </a:lnSpc>
            </a:pPr>
            <a:r>
              <a:rPr lang="en-US" sz="2787">
                <a:solidFill>
                  <a:srgbClr val="000000"/>
                </a:solidFill>
                <a:latin typeface="Barlow Semi-Bold"/>
              </a:rPr>
              <a:t>S.Y 2022-2023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773116" y="4019565"/>
            <a:ext cx="5516910" cy="1292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43"/>
              </a:lnSpc>
            </a:pPr>
            <a:r>
              <a:rPr lang="en-US" sz="7602" spc="387">
                <a:solidFill>
                  <a:srgbClr val="000000"/>
                </a:solidFill>
                <a:latin typeface="Barlow Ultra-Bold"/>
              </a:rPr>
              <a:t>PORTFOLIO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37999" y="1398012"/>
            <a:ext cx="2576910" cy="442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54"/>
              </a:lnSpc>
            </a:pPr>
            <a:r>
              <a:rPr lang="en-US" sz="1552" spc="93">
                <a:solidFill>
                  <a:srgbClr val="000000"/>
                </a:solidFill>
                <a:latin typeface="Barlow Light"/>
              </a:rPr>
              <a:t>M. Naval St. Hulong Duhat Malabon City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937981" y="7343065"/>
            <a:ext cx="1426512" cy="283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42"/>
              </a:lnSpc>
            </a:pPr>
            <a:r>
              <a:rPr lang="en-US" sz="1895">
                <a:solidFill>
                  <a:srgbClr val="000000"/>
                </a:solidFill>
                <a:latin typeface="Barlow Medium"/>
              </a:rPr>
              <a:t>Prepared By: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241746" y="7839929"/>
            <a:ext cx="4382468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0"/>
              </a:lnSpc>
            </a:pPr>
            <a:r>
              <a:rPr lang="en-US" sz="3620" dirty="0">
                <a:solidFill>
                  <a:srgbClr val="222A74"/>
                </a:solidFill>
                <a:latin typeface="Barlow Ultra-Bold"/>
              </a:rPr>
              <a:t>Juan dela Cruz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363724" y="8300830"/>
            <a:ext cx="3260490" cy="356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6"/>
              </a:lnSpc>
            </a:pPr>
            <a:r>
              <a:rPr lang="en-US" sz="2395" dirty="0">
                <a:solidFill>
                  <a:srgbClr val="000000"/>
                </a:solidFill>
                <a:latin typeface="Barlow"/>
              </a:rPr>
              <a:t>Teacher 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-288775" y="3972099"/>
            <a:ext cx="7570257" cy="333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42"/>
              </a:lnSpc>
            </a:pPr>
            <a:r>
              <a:rPr lang="en-US" sz="1887">
                <a:solidFill>
                  <a:srgbClr val="000000"/>
                </a:solidFill>
                <a:latin typeface="Barlow Semi-Bold"/>
              </a:rPr>
              <a:t>Results-Based Performance Management System</a:t>
            </a:r>
          </a:p>
        </p:txBody>
      </p:sp>
      <p:sp>
        <p:nvSpPr>
          <p:cNvPr id="30" name="Freeform 30"/>
          <p:cNvSpPr/>
          <p:nvPr/>
        </p:nvSpPr>
        <p:spPr>
          <a:xfrm>
            <a:off x="2941080" y="513828"/>
            <a:ext cx="1436022" cy="1326610"/>
          </a:xfrm>
          <a:custGeom>
            <a:avLst/>
            <a:gdLst/>
            <a:ahLst/>
            <a:cxnLst/>
            <a:rect l="l" t="t" r="r" b="b"/>
            <a:pathLst>
              <a:path w="1436022" h="1326610">
                <a:moveTo>
                  <a:pt x="0" y="0"/>
                </a:moveTo>
                <a:lnTo>
                  <a:pt x="1436022" y="0"/>
                </a:lnTo>
                <a:lnTo>
                  <a:pt x="1436022" y="1326611"/>
                </a:lnTo>
                <a:lnTo>
                  <a:pt x="0" y="13266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1" name="TextBox 28">
            <a:extLst>
              <a:ext uri="{FF2B5EF4-FFF2-40B4-BE49-F238E27FC236}">
                <a16:creationId xmlns:a16="http://schemas.microsoft.com/office/drawing/2014/main" id="{851AC9D8-6CA5-80C5-3203-70031864C02D}"/>
              </a:ext>
            </a:extLst>
          </p:cNvPr>
          <p:cNvSpPr txBox="1"/>
          <p:nvPr/>
        </p:nvSpPr>
        <p:spPr>
          <a:xfrm>
            <a:off x="4420200" y="9437663"/>
            <a:ext cx="3260490" cy="356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6"/>
              </a:lnSpc>
            </a:pPr>
            <a:r>
              <a:rPr lang="en-US" sz="2395" dirty="0">
                <a:solidFill>
                  <a:srgbClr val="000000"/>
                </a:solidFill>
                <a:latin typeface="Barlow"/>
              </a:rPr>
              <a:t>Rater I</a:t>
            </a:r>
          </a:p>
        </p:txBody>
      </p:sp>
      <p:sp>
        <p:nvSpPr>
          <p:cNvPr id="32" name="TextBox 28">
            <a:extLst>
              <a:ext uri="{FF2B5EF4-FFF2-40B4-BE49-F238E27FC236}">
                <a16:creationId xmlns:a16="http://schemas.microsoft.com/office/drawing/2014/main" id="{09EC80B7-C679-4CCB-FCF5-CE9EF2435A9B}"/>
              </a:ext>
            </a:extLst>
          </p:cNvPr>
          <p:cNvSpPr txBox="1"/>
          <p:nvPr/>
        </p:nvSpPr>
        <p:spPr>
          <a:xfrm>
            <a:off x="4420200" y="10707522"/>
            <a:ext cx="3260490" cy="356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06"/>
              </a:lnSpc>
            </a:pPr>
            <a:r>
              <a:rPr lang="en-US" sz="2395" dirty="0">
                <a:solidFill>
                  <a:srgbClr val="000000"/>
                </a:solidFill>
                <a:latin typeface="Barlow"/>
              </a:rPr>
              <a:t>Approving Authority </a:t>
            </a:r>
          </a:p>
        </p:txBody>
      </p:sp>
      <p:sp>
        <p:nvSpPr>
          <p:cNvPr id="33" name="TextBox 27">
            <a:extLst>
              <a:ext uri="{FF2B5EF4-FFF2-40B4-BE49-F238E27FC236}">
                <a16:creationId xmlns:a16="http://schemas.microsoft.com/office/drawing/2014/main" id="{EA7FD3B1-1E88-C585-AFB6-1B08FEC432E5}"/>
              </a:ext>
            </a:extLst>
          </p:cNvPr>
          <p:cNvSpPr txBox="1"/>
          <p:nvPr/>
        </p:nvSpPr>
        <p:spPr>
          <a:xfrm>
            <a:off x="3241746" y="8944406"/>
            <a:ext cx="4382468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0"/>
              </a:lnSpc>
            </a:pPr>
            <a:r>
              <a:rPr lang="en-US" sz="3620" dirty="0">
                <a:solidFill>
                  <a:srgbClr val="222A74"/>
                </a:solidFill>
                <a:latin typeface="Barlow Ultra-Bold"/>
              </a:rPr>
              <a:t>Juan dela Cruz</a:t>
            </a:r>
          </a:p>
        </p:txBody>
      </p:sp>
      <p:sp>
        <p:nvSpPr>
          <p:cNvPr id="34" name="TextBox 27">
            <a:extLst>
              <a:ext uri="{FF2B5EF4-FFF2-40B4-BE49-F238E27FC236}">
                <a16:creationId xmlns:a16="http://schemas.microsoft.com/office/drawing/2014/main" id="{87246BFD-8AEB-1E28-C31B-9091217B467B}"/>
              </a:ext>
            </a:extLst>
          </p:cNvPr>
          <p:cNvSpPr txBox="1"/>
          <p:nvPr/>
        </p:nvSpPr>
        <p:spPr>
          <a:xfrm>
            <a:off x="3312656" y="10193926"/>
            <a:ext cx="4382468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90"/>
              </a:lnSpc>
            </a:pPr>
            <a:r>
              <a:rPr lang="en-US" sz="3620" dirty="0">
                <a:solidFill>
                  <a:srgbClr val="222A74"/>
                </a:solidFill>
                <a:latin typeface="Barlow Ultra-Bold"/>
              </a:rPr>
              <a:t>Juan dela Cruz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2433349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135369"/>
            <a:ext cx="7668710" cy="17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CURRICULUM </a:t>
            </a:r>
          </a:p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15130" y="3928120"/>
            <a:ext cx="4886230" cy="92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</a:pPr>
            <a:r>
              <a:rPr lang="en-US" sz="5170">
                <a:solidFill>
                  <a:srgbClr val="FAD02C"/>
                </a:solidFill>
                <a:latin typeface="Poppins Bold"/>
              </a:rPr>
              <a:t>PLANNING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2448539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376915"/>
            <a:ext cx="2944922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9: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005334"/>
            <a:ext cx="5886667" cy="2273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Selected, developed, organized and used appropriate teaching and learning resources, including ICT, to address learning goals.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2433349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135369"/>
            <a:ext cx="7668710" cy="17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ASSESSMENT</a:t>
            </a:r>
          </a:p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15130" y="3928120"/>
            <a:ext cx="4886230" cy="92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</a:pPr>
            <a:r>
              <a:rPr lang="en-US" sz="5170">
                <a:solidFill>
                  <a:srgbClr val="FAD02C"/>
                </a:solidFill>
                <a:latin typeface="Poppins Bold"/>
              </a:rPr>
              <a:t>REPORTING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2448539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376915"/>
            <a:ext cx="4983894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10: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005334"/>
            <a:ext cx="5886667" cy="284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Designed, selected, organized and used diagnostic, formative and summative assessment strategies consistent with curriculum requirements.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2433349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135369"/>
            <a:ext cx="7668710" cy="17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ASSESSMENT</a:t>
            </a:r>
          </a:p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15130" y="3928120"/>
            <a:ext cx="4886230" cy="92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</a:pPr>
            <a:r>
              <a:rPr lang="en-US" sz="5170">
                <a:solidFill>
                  <a:srgbClr val="FAD02C"/>
                </a:solidFill>
                <a:latin typeface="Poppins Bold"/>
              </a:rPr>
              <a:t>REPORTING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2448539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376915"/>
            <a:ext cx="4983894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11: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005334"/>
            <a:ext cx="5886667" cy="1701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Monitored and evaluated learner progress and achievement using learner attainment data.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2433349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135369"/>
            <a:ext cx="7668710" cy="17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ASSESSMENT</a:t>
            </a:r>
          </a:p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15130" y="3928120"/>
            <a:ext cx="4886230" cy="92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</a:pPr>
            <a:r>
              <a:rPr lang="en-US" sz="5170">
                <a:solidFill>
                  <a:srgbClr val="FAD02C"/>
                </a:solidFill>
                <a:latin typeface="Poppins Bold"/>
              </a:rPr>
              <a:t>REPORTING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2448539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376915"/>
            <a:ext cx="4983894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12: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005334"/>
            <a:ext cx="5886667" cy="2273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Communicated promptly and clearly the learners' needs, progress and achievement to key stakeholders, including parents/guardians.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2433349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135369"/>
            <a:ext cx="7668710" cy="17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PERSONAL GROWTH</a:t>
            </a:r>
          </a:p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15130" y="3928120"/>
            <a:ext cx="4886230" cy="1847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</a:pPr>
            <a:r>
              <a:rPr lang="en-US" sz="5170">
                <a:solidFill>
                  <a:srgbClr val="FAD02C"/>
                </a:solidFill>
                <a:latin typeface="Poppins Bold"/>
              </a:rPr>
              <a:t>PROFESSIONAL</a:t>
            </a:r>
          </a:p>
          <a:p>
            <a:pPr>
              <a:lnSpc>
                <a:spcPts val="7238"/>
              </a:lnSpc>
            </a:pPr>
            <a:r>
              <a:rPr lang="en-US" sz="5170">
                <a:solidFill>
                  <a:srgbClr val="FAD02C"/>
                </a:solidFill>
                <a:latin typeface="Poppins Bold"/>
              </a:rPr>
              <a:t>DEVELOPMENT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2448539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972175"/>
            <a:ext cx="4983894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13: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600594"/>
            <a:ext cx="5886667" cy="1128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Applied a personal philosophy of teaching that is learner centered.       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2433349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135369"/>
            <a:ext cx="7668710" cy="17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PERSONAL GROWTH</a:t>
            </a:r>
          </a:p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15130" y="3928120"/>
            <a:ext cx="4886230" cy="1847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</a:pPr>
            <a:r>
              <a:rPr lang="en-US" sz="5170">
                <a:solidFill>
                  <a:srgbClr val="FAD02C"/>
                </a:solidFill>
                <a:latin typeface="Poppins Bold"/>
              </a:rPr>
              <a:t>PROFESSIONAL</a:t>
            </a:r>
          </a:p>
          <a:p>
            <a:pPr>
              <a:lnSpc>
                <a:spcPts val="7238"/>
              </a:lnSpc>
            </a:pPr>
            <a:r>
              <a:rPr lang="en-US" sz="5170">
                <a:solidFill>
                  <a:srgbClr val="FAD02C"/>
                </a:solidFill>
                <a:latin typeface="Poppins Bold"/>
              </a:rPr>
              <a:t>DEVELOPMENT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2448539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972175"/>
            <a:ext cx="4983894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14: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600594"/>
            <a:ext cx="5886667" cy="1701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Set professional development goals based on the Philippine Professional Standards for Teachers.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2433349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087744"/>
            <a:ext cx="7668710" cy="123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62"/>
              </a:lnSpc>
            </a:pPr>
            <a:r>
              <a:rPr lang="en-US" sz="6901">
                <a:solidFill>
                  <a:srgbClr val="1C5716"/>
                </a:solidFill>
                <a:latin typeface="Poppins Bold"/>
              </a:rPr>
              <a:t>PLUS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86170" y="4152889"/>
            <a:ext cx="4886230" cy="1136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78"/>
              </a:lnSpc>
            </a:pPr>
            <a:r>
              <a:rPr lang="en-US" sz="6270">
                <a:solidFill>
                  <a:srgbClr val="FAD02C"/>
                </a:solidFill>
                <a:latin typeface="Poppins Bold"/>
              </a:rPr>
              <a:t>FACTOR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05316" y="5972175"/>
            <a:ext cx="4983894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15: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8493" y="6600594"/>
            <a:ext cx="5886667" cy="1701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Performed various related works/activities that contribute to the teaching-learning process.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3206677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937273"/>
            <a:ext cx="5889844" cy="133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2"/>
              </a:lnSpc>
            </a:pPr>
            <a:r>
              <a:rPr lang="en-US" sz="3687">
                <a:solidFill>
                  <a:srgbClr val="1C5716"/>
                </a:solidFill>
                <a:latin typeface="Poppins Bold"/>
              </a:rPr>
              <a:t>CONTEN T KNOWLEDGE </a:t>
            </a:r>
          </a:p>
          <a:p>
            <a:pPr>
              <a:lnSpc>
                <a:spcPts val="5162"/>
              </a:lnSpc>
            </a:pPr>
            <a:r>
              <a:rPr lang="en-US" sz="3687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41711" y="4498509"/>
            <a:ext cx="4166833" cy="101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52"/>
              </a:lnSpc>
            </a:pPr>
            <a:r>
              <a:rPr lang="en-US" sz="5608">
                <a:solidFill>
                  <a:srgbClr val="FAD02C"/>
                </a:solidFill>
                <a:latin typeface="Poppins Bold"/>
              </a:rPr>
              <a:t>PEDAGOGY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3221868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762869"/>
            <a:ext cx="2944922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1: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391287"/>
            <a:ext cx="5628513" cy="1701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Applied knowledge of content within and across curriculum teaching areas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3206677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937273"/>
            <a:ext cx="5889844" cy="133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2"/>
              </a:lnSpc>
            </a:pPr>
            <a:r>
              <a:rPr lang="en-US" sz="3687">
                <a:solidFill>
                  <a:srgbClr val="1C5716"/>
                </a:solidFill>
                <a:latin typeface="Poppins Bold"/>
              </a:rPr>
              <a:t>CONTEN T KNOWLEDGE </a:t>
            </a:r>
          </a:p>
          <a:p>
            <a:pPr>
              <a:lnSpc>
                <a:spcPts val="5162"/>
              </a:lnSpc>
            </a:pPr>
            <a:r>
              <a:rPr lang="en-US" sz="3687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41711" y="4498509"/>
            <a:ext cx="4166833" cy="101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52"/>
              </a:lnSpc>
            </a:pPr>
            <a:r>
              <a:rPr lang="en-US" sz="5608">
                <a:solidFill>
                  <a:srgbClr val="FAD02C"/>
                </a:solidFill>
                <a:latin typeface="Poppins Bold"/>
              </a:rPr>
              <a:t>PEDAGOGY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3221868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762869"/>
            <a:ext cx="2944922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2: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391287"/>
            <a:ext cx="5886667" cy="1701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Used a range of teaching strategies that enhance learner achievement in literacy and numeracy skills.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3206677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937273"/>
            <a:ext cx="5889844" cy="133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2"/>
              </a:lnSpc>
            </a:pPr>
            <a:r>
              <a:rPr lang="en-US" sz="3687">
                <a:solidFill>
                  <a:srgbClr val="1C5716"/>
                </a:solidFill>
                <a:latin typeface="Poppins Bold"/>
              </a:rPr>
              <a:t>CONTEN T KNOWLEDGE </a:t>
            </a:r>
          </a:p>
          <a:p>
            <a:pPr>
              <a:lnSpc>
                <a:spcPts val="5162"/>
              </a:lnSpc>
            </a:pPr>
            <a:r>
              <a:rPr lang="en-US" sz="3687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41711" y="4498509"/>
            <a:ext cx="4166833" cy="1016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52"/>
              </a:lnSpc>
            </a:pPr>
            <a:r>
              <a:rPr lang="en-US" sz="5608">
                <a:solidFill>
                  <a:srgbClr val="FAD02C"/>
                </a:solidFill>
                <a:latin typeface="Poppins Bold"/>
              </a:rPr>
              <a:t>PEDAGOGY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3221868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762869"/>
            <a:ext cx="2944922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3: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391287"/>
            <a:ext cx="5886667" cy="2273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Applied a range of teaching strategies to develop critical and creative thinking, as well as other higher- order thinking skills.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2433349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163944"/>
            <a:ext cx="5889844" cy="133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2"/>
              </a:lnSpc>
            </a:pPr>
            <a:r>
              <a:rPr lang="en-US" sz="3687">
                <a:solidFill>
                  <a:srgbClr val="1C5716"/>
                </a:solidFill>
                <a:latin typeface="Poppins Bold"/>
              </a:rPr>
              <a:t>LEARNING ENVIRONMENT</a:t>
            </a:r>
          </a:p>
          <a:p>
            <a:pPr>
              <a:lnSpc>
                <a:spcPts val="5162"/>
              </a:lnSpc>
            </a:pPr>
            <a:r>
              <a:rPr lang="en-US" sz="3687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41711" y="3772805"/>
            <a:ext cx="3752800" cy="142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9"/>
              </a:lnSpc>
            </a:pPr>
            <a:r>
              <a:rPr lang="en-US" sz="3971">
                <a:solidFill>
                  <a:srgbClr val="FAD02C"/>
                </a:solidFill>
                <a:latin typeface="Poppins Bold"/>
              </a:rPr>
              <a:t>DIVERSITY OF LEARNERS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2448539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376915"/>
            <a:ext cx="2944922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4: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005334"/>
            <a:ext cx="5886667" cy="3418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Managed classroom structure to engage learners, individually or in groups, in meaningful exploration, discovery and hands-on activity within a range of physical learning environments.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2433349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163944"/>
            <a:ext cx="5889844" cy="133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2"/>
              </a:lnSpc>
            </a:pPr>
            <a:r>
              <a:rPr lang="en-US" sz="3687">
                <a:solidFill>
                  <a:srgbClr val="1C5716"/>
                </a:solidFill>
                <a:latin typeface="Poppins Bold"/>
              </a:rPr>
              <a:t>LEARNING ENVIRONMENT</a:t>
            </a:r>
          </a:p>
          <a:p>
            <a:pPr>
              <a:lnSpc>
                <a:spcPts val="5162"/>
              </a:lnSpc>
            </a:pPr>
            <a:r>
              <a:rPr lang="en-US" sz="3687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41711" y="3772805"/>
            <a:ext cx="3752800" cy="142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9"/>
              </a:lnSpc>
            </a:pPr>
            <a:r>
              <a:rPr lang="en-US" sz="3971">
                <a:solidFill>
                  <a:srgbClr val="FAD02C"/>
                </a:solidFill>
                <a:latin typeface="Poppins Bold"/>
              </a:rPr>
              <a:t>DIVERSITY OF LEARNERS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2448539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376915"/>
            <a:ext cx="2944922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5: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005334"/>
            <a:ext cx="5886667" cy="2273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Managed learner behavior constructively by applying positive and non-violent discipline to ensure learning- focused environments.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2433349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163944"/>
            <a:ext cx="5889844" cy="133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62"/>
              </a:lnSpc>
            </a:pPr>
            <a:r>
              <a:rPr lang="en-US" sz="3687">
                <a:solidFill>
                  <a:srgbClr val="1C5716"/>
                </a:solidFill>
                <a:latin typeface="Poppins Bold"/>
              </a:rPr>
              <a:t>LEARNING ENVIRONMENT</a:t>
            </a:r>
          </a:p>
          <a:p>
            <a:pPr>
              <a:lnSpc>
                <a:spcPts val="5162"/>
              </a:lnSpc>
            </a:pPr>
            <a:r>
              <a:rPr lang="en-US" sz="3687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41711" y="3772805"/>
            <a:ext cx="3752800" cy="142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59"/>
              </a:lnSpc>
            </a:pPr>
            <a:r>
              <a:rPr lang="en-US" sz="3971">
                <a:solidFill>
                  <a:srgbClr val="FAD02C"/>
                </a:solidFill>
                <a:latin typeface="Poppins Bold"/>
              </a:rPr>
              <a:t>DIVERSITY OF LEARNERS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2448539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2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376915"/>
            <a:ext cx="2944922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6: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005334"/>
            <a:ext cx="5886667" cy="284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Used differentiated, developmentally appropriate learning experiences to address learners gender, needs, strengths, interest and experiences.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2433349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135369"/>
            <a:ext cx="7668710" cy="17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CURRICULUM </a:t>
            </a:r>
          </a:p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15130" y="3928120"/>
            <a:ext cx="4886230" cy="92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</a:pPr>
            <a:r>
              <a:rPr lang="en-US" sz="5170">
                <a:solidFill>
                  <a:srgbClr val="FAD02C"/>
                </a:solidFill>
                <a:latin typeface="Poppins Bold"/>
              </a:rPr>
              <a:t>PLANNING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2448539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376915"/>
            <a:ext cx="2944922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7: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005334"/>
            <a:ext cx="5886667" cy="2846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Planned, managed and implemented developmentally sequenced teaching and learning processes to meet curriculum requirements and varied teaching contexts.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24419"/>
            <a:ext cx="8529969" cy="446908"/>
            <a:chOff x="0" y="0"/>
            <a:chExt cx="11373292" cy="595877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44604" cy="595877"/>
              <a:chOff x="0" y="0"/>
              <a:chExt cx="615711" cy="19889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15711" cy="198898"/>
              </a:xfrm>
              <a:custGeom>
                <a:avLst/>
                <a:gdLst/>
                <a:ahLst/>
                <a:cxnLst/>
                <a:rect l="l" t="t" r="r" b="b"/>
                <a:pathLst>
                  <a:path w="615711" h="198898">
                    <a:moveTo>
                      <a:pt x="203200" y="0"/>
                    </a:moveTo>
                    <a:lnTo>
                      <a:pt x="615711" y="0"/>
                    </a:lnTo>
                    <a:lnTo>
                      <a:pt x="412511" y="198898"/>
                    </a:lnTo>
                    <a:lnTo>
                      <a:pt x="0" y="19889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101600" y="-28575"/>
                <a:ext cx="609600" cy="638175"/>
              </a:xfrm>
              <a:prstGeom prst="rect">
                <a:avLst/>
              </a:prstGeom>
            </p:spPr>
            <p:txBody>
              <a:bodyPr lIns="11093" tIns="11093" rIns="11093" bIns="11093" rtlCol="0" anchor="ctr"/>
              <a:lstStyle/>
              <a:p>
                <a:pPr algn="ctr">
                  <a:lnSpc>
                    <a:spcPts val="1005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922302" y="0"/>
              <a:ext cx="10450990" cy="595877"/>
              <a:chOff x="0" y="0"/>
              <a:chExt cx="2709333" cy="15447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09333" cy="154476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15447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154476"/>
                    </a:lnTo>
                    <a:lnTo>
                      <a:pt x="0" y="154476"/>
                    </a:lnTo>
                    <a:close/>
                  </a:path>
                </a:pathLst>
              </a:custGeom>
              <a:solidFill>
                <a:srgbClr val="1C5716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15"/>
                  </a:lnSpc>
                  <a:spcBef>
                    <a:spcPct val="0"/>
                  </a:spcBef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6435394" y="1730"/>
            <a:ext cx="1472624" cy="1165842"/>
            <a:chOff x="0" y="0"/>
            <a:chExt cx="440639" cy="34884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0639" cy="348844"/>
            </a:xfrm>
            <a:custGeom>
              <a:avLst/>
              <a:gdLst/>
              <a:ahLst/>
              <a:cxnLst/>
              <a:rect l="l" t="t" r="r" b="b"/>
              <a:pathLst>
                <a:path w="440639" h="348844">
                  <a:moveTo>
                    <a:pt x="203200" y="0"/>
                  </a:moveTo>
                  <a:lnTo>
                    <a:pt x="440639" y="0"/>
                  </a:lnTo>
                  <a:lnTo>
                    <a:pt x="237439" y="348844"/>
                  </a:lnTo>
                  <a:lnTo>
                    <a:pt x="0" y="348844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28575"/>
              <a:ext cx="609600" cy="638175"/>
            </a:xfrm>
            <a:prstGeom prst="rect">
              <a:avLst/>
            </a:prstGeom>
          </p:spPr>
          <p:txBody>
            <a:bodyPr lIns="11405" tIns="11405" rIns="11405" bIns="11405" rtlCol="0" anchor="ctr"/>
            <a:lstStyle/>
            <a:p>
              <a:pPr algn="ctr">
                <a:lnSpc>
                  <a:spcPts val="100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1653" y="0"/>
            <a:ext cx="7979671" cy="570547"/>
            <a:chOff x="0" y="0"/>
            <a:chExt cx="4093512" cy="2926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093513" cy="292687"/>
            </a:xfrm>
            <a:custGeom>
              <a:avLst/>
              <a:gdLst/>
              <a:ahLst/>
              <a:cxnLst/>
              <a:rect l="l" t="t" r="r" b="b"/>
              <a:pathLst>
                <a:path w="4093513" h="292687">
                  <a:moveTo>
                    <a:pt x="0" y="0"/>
                  </a:moveTo>
                  <a:lnTo>
                    <a:pt x="4093513" y="0"/>
                  </a:lnTo>
                  <a:lnTo>
                    <a:pt x="4093513" y="292687"/>
                  </a:lnTo>
                  <a:lnTo>
                    <a:pt x="0" y="292687"/>
                  </a:lnTo>
                  <a:close/>
                </a:path>
              </a:pathLst>
            </a:custGeom>
            <a:solidFill>
              <a:srgbClr val="FAD02C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407089" y="11480691"/>
            <a:ext cx="7772400" cy="424606"/>
            <a:chOff x="0" y="0"/>
            <a:chExt cx="2709333" cy="14801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09333" cy="148011"/>
            </a:xfrm>
            <a:custGeom>
              <a:avLst/>
              <a:gdLst/>
              <a:ahLst/>
              <a:cxnLst/>
              <a:rect l="l" t="t" r="r" b="b"/>
              <a:pathLst>
                <a:path w="2709333" h="148011">
                  <a:moveTo>
                    <a:pt x="0" y="0"/>
                  </a:moveTo>
                  <a:lnTo>
                    <a:pt x="2709333" y="0"/>
                  </a:lnTo>
                  <a:lnTo>
                    <a:pt x="2709333" y="148011"/>
                  </a:lnTo>
                  <a:lnTo>
                    <a:pt x="0" y="148011"/>
                  </a:ln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015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flipH="1">
            <a:off x="4994693" y="9280943"/>
            <a:ext cx="2777707" cy="2777707"/>
          </a:xfrm>
          <a:custGeom>
            <a:avLst/>
            <a:gdLst/>
            <a:ahLst/>
            <a:cxnLst/>
            <a:rect l="l" t="t" r="r" b="b"/>
            <a:pathLst>
              <a:path w="2777707" h="2777707">
                <a:moveTo>
                  <a:pt x="2777707" y="0"/>
                </a:moveTo>
                <a:lnTo>
                  <a:pt x="0" y="0"/>
                </a:lnTo>
                <a:lnTo>
                  <a:pt x="0" y="2777707"/>
                </a:lnTo>
                <a:lnTo>
                  <a:pt x="2777707" y="2777707"/>
                </a:lnTo>
                <a:lnTo>
                  <a:pt x="277770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85804" y="165759"/>
            <a:ext cx="7422214" cy="240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1"/>
              </a:lnSpc>
            </a:pPr>
            <a:r>
              <a:rPr lang="en-US" sz="1605" spc="247">
                <a:solidFill>
                  <a:srgbClr val="000000"/>
                </a:solidFill>
                <a:latin typeface="Canva Sans Bold"/>
              </a:rPr>
              <a:t>RESULT-BASED PERFORMANCE MANAGEMENT SYSTEM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64292" y="693744"/>
            <a:ext cx="3633599" cy="395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5"/>
              </a:lnSpc>
            </a:pPr>
            <a:r>
              <a:rPr lang="en-US" sz="2378" spc="546">
                <a:solidFill>
                  <a:srgbClr val="FFFFFF"/>
                </a:solidFill>
                <a:latin typeface="Barlow Bold"/>
              </a:rPr>
              <a:t>S.Y 2022-2023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-700380" y="11545656"/>
            <a:ext cx="5291085" cy="30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45"/>
              </a:lnSpc>
            </a:pPr>
            <a:r>
              <a:rPr lang="en-US" sz="2075" spc="230">
                <a:solidFill>
                  <a:srgbClr val="FFFFFF"/>
                </a:solidFill>
                <a:latin typeface="Barlow Ultra-Bold"/>
              </a:rPr>
              <a:t>Malabon National High School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414523" y="2433349"/>
            <a:ext cx="6832039" cy="682971"/>
            <a:chOff x="0" y="0"/>
            <a:chExt cx="4065389" cy="406400"/>
          </a:xfrm>
        </p:grpSpPr>
        <p:sp>
          <p:nvSpPr>
            <p:cNvPr id="23" name="Freeform 23"/>
            <p:cNvSpPr/>
            <p:nvPr/>
          </p:nvSpPr>
          <p:spPr>
            <a:xfrm>
              <a:off x="203200" y="-326"/>
              <a:ext cx="3658989" cy="407051"/>
            </a:xfrm>
            <a:custGeom>
              <a:avLst/>
              <a:gdLst/>
              <a:ahLst/>
              <a:cxnLst/>
              <a:rect l="l" t="t" r="r" b="b"/>
              <a:pathLst>
                <a:path w="3658989" h="407051">
                  <a:moveTo>
                    <a:pt x="3658989" y="326"/>
                  </a:moveTo>
                  <a:cubicBezTo>
                    <a:pt x="3586176" y="0"/>
                    <a:pt x="3518754" y="38659"/>
                    <a:pt x="3482253" y="101663"/>
                  </a:cubicBezTo>
                  <a:cubicBezTo>
                    <a:pt x="3445753" y="164667"/>
                    <a:pt x="3445753" y="242385"/>
                    <a:pt x="3482253" y="305389"/>
                  </a:cubicBezTo>
                  <a:cubicBezTo>
                    <a:pt x="3518754" y="368393"/>
                    <a:pt x="3586176" y="407052"/>
                    <a:pt x="3658989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1A4F1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9525"/>
              <a:ext cx="812800" cy="415925"/>
            </a:xfrm>
            <a:prstGeom prst="rect">
              <a:avLst/>
            </a:prstGeom>
          </p:spPr>
          <p:txBody>
            <a:bodyPr lIns="52227" tIns="52227" rIns="52227" bIns="52227" rtlCol="0" anchor="ctr"/>
            <a:lstStyle/>
            <a:p>
              <a:pPr algn="ctr">
                <a:lnSpc>
                  <a:spcPts val="2144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105316" y="3135369"/>
            <a:ext cx="7668710" cy="17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CURRICULUM </a:t>
            </a:r>
          </a:p>
          <a:p>
            <a:pPr>
              <a:lnSpc>
                <a:spcPts val="6722"/>
              </a:lnSpc>
            </a:pPr>
            <a:r>
              <a:rPr lang="en-US" sz="4801">
                <a:solidFill>
                  <a:srgbClr val="1C5716"/>
                </a:solidFill>
                <a:latin typeface="Poppins Bold"/>
              </a:rPr>
              <a:t>AND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15130" y="3928120"/>
            <a:ext cx="4886230" cy="9292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38"/>
              </a:lnSpc>
            </a:pPr>
            <a:r>
              <a:rPr lang="en-US" sz="5170">
                <a:solidFill>
                  <a:srgbClr val="FAD02C"/>
                </a:solidFill>
                <a:latin typeface="Poppins Bold"/>
              </a:rPr>
              <a:t>PLANNING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13162" y="2448539"/>
            <a:ext cx="3427991" cy="609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17"/>
              </a:lnSpc>
            </a:pPr>
            <a:r>
              <a:rPr lang="en-US" sz="3369">
                <a:solidFill>
                  <a:srgbClr val="FFFFFF"/>
                </a:solidFill>
                <a:latin typeface="Poppins Semi-Bold"/>
              </a:rPr>
              <a:t>KRA 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5316" y="5376915"/>
            <a:ext cx="2944922" cy="533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3738" spc="-205">
                <a:solidFill>
                  <a:srgbClr val="000000"/>
                </a:solidFill>
                <a:latin typeface="Poppins Bold"/>
              </a:rPr>
              <a:t>OBJECTIVE 8: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08493" y="6005334"/>
            <a:ext cx="5886667" cy="2273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62"/>
              </a:lnSpc>
              <a:spcBef>
                <a:spcPct val="0"/>
              </a:spcBef>
            </a:pPr>
            <a:r>
              <a:rPr lang="en-US" sz="3258">
                <a:solidFill>
                  <a:srgbClr val="000000"/>
                </a:solidFill>
                <a:latin typeface="Barlow SemiCondensed"/>
              </a:rPr>
              <a:t>Participated in collegial discussions that use teacher and learner feedback to enrich teaching practice.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620</Words>
  <Application>Microsoft Macintosh PowerPoint</Application>
  <PresentationFormat>Custom</PresentationFormat>
  <Paragraphs>148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Barlow Semi-Bold</vt:lpstr>
      <vt:lpstr>Poppins Semi-Bold</vt:lpstr>
      <vt:lpstr>Barlow</vt:lpstr>
      <vt:lpstr>Arial</vt:lpstr>
      <vt:lpstr>Canva Sans Bold</vt:lpstr>
      <vt:lpstr>Barlow Medium</vt:lpstr>
      <vt:lpstr>Poppins Bold</vt:lpstr>
      <vt:lpstr>Calibri</vt:lpstr>
      <vt:lpstr>Barlow Ultra-Bold</vt:lpstr>
      <vt:lpstr>Barlow SemiCondensed</vt:lpstr>
      <vt:lpstr>Barlow Light</vt:lpstr>
      <vt:lpstr>Barlow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FILIPINO DEPT RPMS Portfolio 2022-2023</dc:title>
  <cp:lastModifiedBy>Julie Marie Refran</cp:lastModifiedBy>
  <cp:revision>3</cp:revision>
  <dcterms:created xsi:type="dcterms:W3CDTF">2006-08-16T00:00:00Z</dcterms:created>
  <dcterms:modified xsi:type="dcterms:W3CDTF">2023-08-09T07:09:57Z</dcterms:modified>
  <dc:identifier>DAFn6z_EkJs</dc:identifier>
</cp:coreProperties>
</file>